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9582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8765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4894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7594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0964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7808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3615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5196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6462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0183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0701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3890-8922-4E47-920F-A4AC3AF80867}" type="datetimeFigureOut">
              <a:rPr lang="th-TH" smtClean="0"/>
              <a:pPr/>
              <a:t>09/05/59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AF05-E5FD-4FA6-A3E5-DFB591B9E9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476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92812" y="22618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การประเมินผลระหว่างเรียนที่ส่งเสริมการสอนของครูและการเรียนรู้ของนักเรียนในศตวรรษที่ 21</a:t>
            </a:r>
            <a:endParaRPr lang="th-TH" dirty="0">
              <a:solidFill>
                <a:srgbClr val="00206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979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9726" y="759020"/>
            <a:ext cx="10515600" cy="1325563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หลักสูตรและการสอนในศตวรรษที่21 </a:t>
            </a:r>
            <a:r>
              <a:rPr lang="en-US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(21</a:t>
            </a:r>
            <a:r>
              <a:rPr lang="en-US" sz="5400" b="1" baseline="30000" dirty="0" err="1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st</a:t>
            </a:r>
            <a:r>
              <a:rPr lang="en-US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Century</a:t>
            </a:r>
            <a:r>
              <a:rPr lang="th-TH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Curriculum &amp; Instruction ) </a:t>
            </a:r>
            <a:br>
              <a:rPr lang="en-US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endParaRPr lang="th-TH" sz="5400" b="1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lvl="0" indent="-609600">
              <a:lnSpc>
                <a:spcPct val="10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th-TH" sz="4000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การสอนที่มุ่งเน้น</a:t>
            </a:r>
            <a:r>
              <a:rPr lang="th-TH" sz="4000" b="1" dirty="0" err="1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เชิงสห</a:t>
            </a:r>
            <a:r>
              <a:rPr lang="th-TH" sz="40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วิทยาการของวิชาแกนหลัก</a:t>
            </a:r>
            <a:r>
              <a:rPr lang="th-TH" sz="4000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</a:p>
          <a:p>
            <a:pPr marL="609600" lvl="0" indent="-609600">
              <a:lnSpc>
                <a:spcPct val="10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th-TH" sz="4000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สร้างโอกาสที่จะประยุกต์</a:t>
            </a:r>
            <a:r>
              <a:rPr lang="th-TH" sz="4000" b="1" dirty="0">
                <a:solidFill>
                  <a:srgbClr val="0066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ทักษะเชิง</a:t>
            </a:r>
            <a:r>
              <a:rPr lang="th-TH" sz="4000" b="1" dirty="0" err="1">
                <a:solidFill>
                  <a:srgbClr val="0066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บูรณา</a:t>
            </a:r>
            <a:r>
              <a:rPr lang="th-TH" sz="4000" b="1" dirty="0">
                <a:solidFill>
                  <a:srgbClr val="0066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การข้ามสาระเนื้อหา</a:t>
            </a:r>
            <a:r>
              <a:rPr lang="th-TH" sz="4000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และสร้างระบบการเรียนรู้ที่เน้น</a:t>
            </a:r>
            <a:r>
              <a:rPr lang="th-TH" sz="4000" b="1" dirty="0">
                <a:solidFill>
                  <a:srgbClr val="333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สมรรถนะเป็นฐาน(</a:t>
            </a:r>
            <a:r>
              <a:rPr lang="en-US" sz="4000" b="1" dirty="0">
                <a:solidFill>
                  <a:srgbClr val="333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Competency-based)</a:t>
            </a:r>
          </a:p>
          <a:p>
            <a:pPr marL="609600" lvl="0" indent="-6096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4000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</a:t>
            </a:r>
            <a:r>
              <a:rPr lang="th-TH" sz="4000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สร้างนวัตกรรมและวิธีการเรียนรู้ในเชิง</a:t>
            </a:r>
            <a:r>
              <a:rPr lang="th-TH" sz="4000" b="1" dirty="0" err="1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บูรณา</a:t>
            </a:r>
            <a:r>
              <a:rPr lang="th-TH" sz="4000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การที่มี</a:t>
            </a:r>
            <a:r>
              <a:rPr lang="th-TH" sz="40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เทคโนโลยีเป็นตัวเกื้อหนุน การเรียนรู้แบบสืบค้น และวิธีการเรียนจากการใช้ปัญหาเป็นฐาน(</a:t>
            </a:r>
            <a:r>
              <a:rPr lang="en-US" sz="40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Problem-based)</a:t>
            </a:r>
            <a:r>
              <a:rPr lang="th-TH" sz="40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</a:p>
          <a:p>
            <a:pPr marL="609600" lvl="0" indent="-6096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th-TH" sz="4000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    </a:t>
            </a:r>
            <a:r>
              <a:rPr lang="th-TH" sz="4000" b="1" dirty="0" err="1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บูรณา</a:t>
            </a:r>
            <a:r>
              <a:rPr lang="th-TH" sz="4000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การแหล่งเรียนรู้จากชุมชนเข้ามาใช้ในโรงเรียน</a:t>
            </a:r>
            <a:endParaRPr lang="en-US" sz="4000" b="1" dirty="0">
              <a:solidFill>
                <a:srgbClr val="0000CC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1996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-1-scontent.xx.fbcdn.net/v/t1.0-9/13102626_999710016742934_4955896113906767654_n.jpg?oh=b63e38b65397a16fd2fe69ee372d2108&amp;oe=579B96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007" y="633045"/>
            <a:ext cx="3846831" cy="28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z-1-scontent.xx.fbcdn.net/v/t1.0-9/13087653_999710060076263_5636557689075881476_n.jpg?oh=cdd2f20530cb4bea4d316d651c69b82e&amp;oe=579C51B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747" y="600440"/>
            <a:ext cx="3890303" cy="29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z-1-scontent.xx.fbcdn.net/v/t1.0-9/12115820_999243846789551_4243183641204276980_n.jpg?oh=cd4981eef69e520a52cca112045d55a8&amp;oe=57A3F19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325" y="3686980"/>
            <a:ext cx="3997800" cy="29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53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</a:t>
            </a:r>
            <a:endParaRPr lang="th-TH" sz="13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6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แนวคิดเกี่ยวกับการประเมินเพื่อพัฒนาการเรียนรู้</a:t>
            </a:r>
            <a:endParaRPr lang="th-TH" sz="5400" b="1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th-TH" sz="4400" b="1" dirty="0">
                <a:solidFill>
                  <a:srgbClr val="002060"/>
                </a:solidFill>
                <a:latin typeface="FreesiaUPC" panose="020B0604020202020204" pitchFamily="34" charset="-34"/>
                <a:ea typeface="Arial Unicode MS" pitchFamily="34" charset="-128"/>
                <a:cs typeface="FreesiaUPC" panose="020B0604020202020204" pitchFamily="34" charset="-34"/>
              </a:rPr>
              <a:t>การวัดเพื่อค้นหา</a:t>
            </a:r>
            <a:r>
              <a:rPr lang="th-TH" sz="4400" b="1" dirty="0" smtClean="0">
                <a:solidFill>
                  <a:srgbClr val="002060"/>
                </a:solidFill>
                <a:latin typeface="FreesiaUPC" panose="020B0604020202020204" pitchFamily="34" charset="-34"/>
                <a:ea typeface="Arial Unicode MS" pitchFamily="34" charset="-128"/>
                <a:cs typeface="FreesiaUPC" panose="020B0604020202020204" pitchFamily="34" charset="-34"/>
              </a:rPr>
              <a:t>และพัฒนา</a:t>
            </a:r>
            <a:r>
              <a:rPr lang="th-TH" sz="4400" b="1" dirty="0">
                <a:solidFill>
                  <a:srgbClr val="002060"/>
                </a:solidFill>
                <a:latin typeface="FreesiaUPC" panose="020B0604020202020204" pitchFamily="34" charset="-34"/>
                <a:ea typeface="Arial Unicode MS" pitchFamily="34" charset="-128"/>
                <a:cs typeface="FreesiaUPC" panose="020B0604020202020204" pitchFamily="34" charset="-34"/>
              </a:rPr>
              <a:t>สมรรถภาพของ</a:t>
            </a:r>
            <a:r>
              <a:rPr lang="th-TH" sz="4400" b="1" dirty="0" smtClean="0">
                <a:solidFill>
                  <a:srgbClr val="002060"/>
                </a:solidFill>
                <a:latin typeface="FreesiaUPC" panose="020B0604020202020204" pitchFamily="34" charset="-34"/>
                <a:ea typeface="Arial Unicode MS" pitchFamily="34" charset="-128"/>
                <a:cs typeface="FreesiaUPC" panose="020B0604020202020204" pitchFamily="34" charset="-34"/>
              </a:rPr>
              <a:t>มนุษย์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th-TH" sz="4400" b="1" dirty="0">
                <a:solidFill>
                  <a:srgbClr val="002060"/>
                </a:solidFill>
                <a:latin typeface="FreesiaUPC" panose="020B0604020202020204" pitchFamily="34" charset="-34"/>
                <a:ea typeface="Arial Unicode MS" pitchFamily="34" charset="-128"/>
                <a:cs typeface="FreesiaUPC" panose="020B0604020202020204" pitchFamily="34" charset="-34"/>
              </a:rPr>
              <a:t>การประเมินเพื่อมุ่งพัฒนา</a:t>
            </a:r>
            <a:r>
              <a:rPr lang="th-TH" sz="4400" b="1" dirty="0" smtClean="0">
                <a:solidFill>
                  <a:srgbClr val="002060"/>
                </a:solidFill>
                <a:latin typeface="FreesiaUPC" panose="020B0604020202020204" pitchFamily="34" charset="-34"/>
                <a:ea typeface="Arial Unicode MS" pitchFamily="34" charset="-128"/>
                <a:cs typeface="FreesiaUPC" panose="020B0604020202020204" pitchFamily="34" charset="-34"/>
              </a:rPr>
              <a:t>คุณค่า '</a:t>
            </a:r>
            <a:r>
              <a:rPr lang="en-US" sz="4400" b="1" dirty="0">
                <a:solidFill>
                  <a:srgbClr val="002060"/>
                </a:solidFill>
                <a:latin typeface="FreesiaUPC" panose="020B0604020202020204" pitchFamily="34" charset="-34"/>
                <a:ea typeface="Arial Unicode MS" pitchFamily="34" charset="-128"/>
                <a:cs typeface="FreesiaUPC" panose="020B0604020202020204" pitchFamily="34" charset="-34"/>
              </a:rPr>
              <a:t>The most important purpose of evaluation is not to prove but to improve' (Stufflebeam,1983).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th-TH" sz="4400" b="1" dirty="0" smtClean="0">
              <a:solidFill>
                <a:srgbClr val="002060"/>
              </a:solidFill>
              <a:latin typeface="FreesiaUPC" panose="020B0604020202020204" pitchFamily="34" charset="-34"/>
              <a:ea typeface="Arial Unicode MS" pitchFamily="34" charset="-128"/>
              <a:cs typeface="FreesiaUPC" panose="020B0604020202020204" pitchFamily="34" charset="-34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th-TH" sz="4400" b="1" dirty="0">
              <a:solidFill>
                <a:srgbClr val="002060"/>
              </a:solidFill>
              <a:latin typeface="FreesiaUPC" panose="020B0604020202020204" pitchFamily="34" charset="-34"/>
              <a:ea typeface="Arial Unicode MS" pitchFamily="34" charset="-128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5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9898" y="1096645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th-TH" sz="60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การประเมินทางการศึกษา </a:t>
            </a:r>
            <a:br>
              <a:rPr lang="th-TH" sz="60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60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6000" b="1" dirty="0" err="1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Educational</a:t>
            </a:r>
            <a:r>
              <a:rPr lang="th-TH" sz="60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6000" b="1" dirty="0" err="1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assessment</a:t>
            </a:r>
            <a:r>
              <a:rPr lang="en-US" sz="60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r>
              <a:rPr lang="th-TH" sz="60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br>
              <a:rPr lang="th-TH" sz="60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endParaRPr lang="th-TH" sz="6000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641551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th-TH" sz="4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คือ </a:t>
            </a:r>
            <a:r>
              <a:rPr lang="th-TH" sz="4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กระบวนการในการจัดทำ</a:t>
            </a:r>
            <a:r>
              <a:rPr lang="th-TH" sz="4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และรวบรวม</a:t>
            </a:r>
            <a:r>
              <a:rPr lang="th-TH" sz="4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ข้อมูลเกี่ยวกับความรู้ ทักษะ </a:t>
            </a:r>
            <a:r>
              <a:rPr lang="th-TH" sz="4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เจต</a:t>
            </a:r>
            <a:r>
              <a:rPr lang="th-TH" sz="4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คติ และความเชื่อเพื่อ</a:t>
            </a:r>
            <a:r>
              <a:rPr lang="th-TH" sz="4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การประเมิน </a:t>
            </a:r>
            <a:r>
              <a:rPr lang="th-TH" sz="4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การประเมินสามารถทำได้ทั้ง</a:t>
            </a:r>
            <a:r>
              <a:rPr lang="th-TH" sz="4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ในระดับ</a:t>
            </a:r>
            <a:r>
              <a:rPr lang="th-TH" sz="4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บุคคล องค์กร สถาบัน หรือ</a:t>
            </a:r>
            <a:r>
              <a:rPr lang="th-TH" sz="4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ระบบการศึกษา</a:t>
            </a:r>
            <a:r>
              <a:rPr lang="th-TH" sz="4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ทั้งระบบ </a:t>
            </a:r>
            <a:r>
              <a:rPr lang="en-US" sz="4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</a:t>
            </a:r>
            <a:endParaRPr lang="en-US" sz="48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xmlns="" val="24827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คู่มือการประเมินระหว่างเรียน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</a:rPr>
              <a:t/>
            </a:r>
            <a:br>
              <a:rPr lang="th-TH" b="1" dirty="0">
                <a:solidFill>
                  <a:srgbClr val="FFFF00"/>
                </a:solidFill>
                <a:latin typeface="Angsana New" pitchFamily="18" charset="-34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อกสารที่ให้ความรู้เกี่ยวกับการประเมินระหว่างเรียนที่ใช้อำนวยความสะดวกเกี่ยวกับการศึกษาค้นคว้าและการปฏิบัติการประเมินระหว่างเรียนของผู้สอนในสถานศึกษาให้ถูกต้องและมีประสิทธิภาพ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8297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67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ลักษณะคู่มือการประเมินระหว่างเรียน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</a:rPr>
              <a:t/>
            </a:r>
            <a:br>
              <a:rPr lang="th-TH" b="1" dirty="0">
                <a:solidFill>
                  <a:srgbClr val="FFFF00"/>
                </a:solidFill>
                <a:latin typeface="Angsana New" pitchFamily="18" charset="-34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506208"/>
            <a:ext cx="10823917" cy="47580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ศึกษาได้ด้วยตนเอง  ทำความเข้าใจได้ง่าย</a:t>
            </a:r>
          </a:p>
          <a:p>
            <a:pPr>
              <a:lnSpc>
                <a:spcPct val="100000"/>
              </a:lnSpc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ไม่เน้นทฤษฎีมากเกินกว่าที่ผู้สอนจะนำไปใช้งาน</a:t>
            </a:r>
          </a:p>
          <a:p>
            <a:pPr>
              <a:lnSpc>
                <a:spcPct val="100000"/>
              </a:lnSpc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ใช้แผนภาพแผนฟังสื่อสารแทนข้อความบรรยาย</a:t>
            </a:r>
          </a:p>
          <a:p>
            <a:pPr>
              <a:lnSpc>
                <a:spcPct val="100000"/>
              </a:lnSpc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เชื่อมโยงกับสภาพการจัดการเรียนรู้จริง</a:t>
            </a:r>
          </a:p>
          <a:p>
            <a:pPr>
              <a:lnSpc>
                <a:spcPct val="100000"/>
              </a:lnSpc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มีตัวอย่างวิธีการและเครื่องมือการประเมินที่ทันสมัย</a:t>
            </a:r>
          </a:p>
          <a:p>
            <a:pPr>
              <a:lnSpc>
                <a:spcPct val="100000"/>
              </a:lnSpc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มีสีสัน  องค์ประกอบทางศิลปะ  สวยงามน่าสนใจ</a:t>
            </a:r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xmlns="" val="1760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เป้าหมายของการเรียนรู้ในศตวรรษที่ 21</a:t>
            </a:r>
            <a:endParaRPr lang="th-TH" sz="5400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521" y="1459864"/>
            <a:ext cx="8603614" cy="51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1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ทักษะของคนในศตวรรษที่ 21</a:t>
            </a:r>
            <a:r>
              <a:rPr lang="th-TH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ที่ทุกคนจะต้องเรียนรู้ตลอดชีวิต คือ การเรียนรู้ 3</a:t>
            </a:r>
            <a:r>
              <a:rPr lang="en-US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 x 7C</a:t>
            </a:r>
            <a:endParaRPr lang="th-TH" b="1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57" y="1825625"/>
            <a:ext cx="11648049" cy="46314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3R </a:t>
            </a:r>
            <a:r>
              <a:rPr lang="th-TH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คือ 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Reading (</a:t>
            </a:r>
            <a:r>
              <a:rPr lang="th-TH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อ่านออก), (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W)</a:t>
            </a:r>
            <a:r>
              <a:rPr lang="en-US" sz="3500" b="1" dirty="0" err="1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Riting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(</a:t>
            </a:r>
            <a:r>
              <a:rPr lang="th-TH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เขียนได้), และ (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A)</a:t>
            </a:r>
            <a:r>
              <a:rPr lang="en-US" sz="3500" b="1" dirty="0" err="1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Rithemetics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(</a:t>
            </a:r>
            <a:r>
              <a:rPr lang="th-TH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คิดเลขเป็น)</a:t>
            </a:r>
            <a:r>
              <a:rPr lang="th-TH" sz="35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5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  </a:t>
            </a:r>
            <a:r>
              <a:rPr lang="th-TH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7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 </a:t>
            </a:r>
            <a:r>
              <a:rPr lang="th-TH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ได้แก่ </a:t>
            </a:r>
            <a:r>
              <a:rPr lang="th-TH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 </a:t>
            </a:r>
            <a:r>
              <a:rPr lang="th-TH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     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Critical Thinking and Problem Solving </a:t>
            </a:r>
            <a:r>
              <a:rPr lang="en-US" sz="35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en-US" sz="35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(</a:t>
            </a: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ทักษะด้านการคิดอย่างมีวิจารณญาณ และทักษะในการแก้ปัญหา)</a:t>
            </a:r>
            <a: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    </a:t>
            </a:r>
            <a:r>
              <a:rPr lang="th-TH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  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Creativity and Innovation 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ทักษะด้านการสร้างสรรค์ และนวัตกรรม)</a:t>
            </a:r>
            <a: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       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Cross-cultural Understanding 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ทักษะด้านความเข้าใจความต่างวัฒนธรรม ต่างกระบวนทัศน์)</a:t>
            </a:r>
            <a: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    </a:t>
            </a:r>
            <a:r>
              <a:rPr lang="th-TH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  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Collaboration, Teamwork and Leadership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(</a:t>
            </a: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ทักษะด้านความร่วมมือ การทำงานเป็นทีม และภาวะผู้นำ)</a:t>
            </a:r>
            <a: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       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Communications, Information, and Media Literacy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(</a:t>
            </a: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ทักษะด้านการสื่อสารสารสนเทศ และรู้เท่าทันสื่อ)</a:t>
            </a:r>
            <a: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       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Computing and ICT Literacy 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ทักษะด้านคอมพิวเตอร์ และเทคโนโลยีสารสนเทศและการสื่อสาร)</a:t>
            </a:r>
            <a: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500" b="1" dirty="0" smtClean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       </a:t>
            </a:r>
            <a:r>
              <a:rPr lang="en-US" sz="35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Career and Learning Skills 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ทักษะอาชีพ และทักษะการเรียนรู้)</a:t>
            </a:r>
          </a:p>
        </p:txBody>
      </p:sp>
    </p:spTree>
    <p:extLst>
      <p:ext uri="{BB962C8B-B14F-4D97-AF65-F5344CB8AC3E}">
        <p14:creationId xmlns:p14="http://schemas.microsoft.com/office/powerpoint/2010/main" xmlns="" val="36526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indent="-609600">
              <a:spcBef>
                <a:spcPct val="20000"/>
              </a:spcBef>
            </a:pPr>
            <a:r>
              <a:rPr lang="th-TH" b="1" dirty="0" smtClean="0"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67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มาตรฐานการเรียนรู้ในศตวรรษที่21</a:t>
            </a:r>
            <a:r>
              <a:rPr lang="en-US" sz="67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67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67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67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(21</a:t>
            </a:r>
            <a:r>
              <a:rPr lang="en-US" sz="6700" b="1" baseline="30000" dirty="0" err="1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st</a:t>
            </a:r>
            <a:r>
              <a:rPr lang="en-US" sz="67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Century Standards ) </a:t>
            </a:r>
            <a:endParaRPr lang="th-TH" sz="6700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เน้นทักษะ ความรู้และความเชี่ยวชาญฯ 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สร้าง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ความรู้ความเข้าใจในการเรียนใน</a:t>
            </a:r>
            <a:r>
              <a:rPr lang="th-TH" sz="4000" b="1" dirty="0" err="1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เชิงสห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วิทยาการระหว่างวิชาหลักที่เป็นจุดเน้น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มุ่งเน้น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การสร้างความรู้และความเข้าใจในเชิงลึก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ยกระดับ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ความสามารถผู้เรียนด้วยการให้ข้อมูลที่เป็นจริง 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ใช้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หลักการวัดประเมินผลที่มีคุณภาพระดับสูง </a:t>
            </a:r>
            <a:endParaRPr lang="en-US" sz="4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1315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795483"/>
            <a:ext cx="10515600" cy="1325563"/>
          </a:xfrm>
        </p:spPr>
        <p:txBody>
          <a:bodyPr>
            <a:no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th-TH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การประเมินทักษะการเรียนรู้ในศตวรรษที่ 21 </a:t>
            </a:r>
            <a:r>
              <a:rPr lang="en-US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48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(Assessment of </a:t>
            </a:r>
            <a:r>
              <a:rPr lang="th-TH" sz="48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21</a:t>
            </a:r>
            <a:r>
              <a:rPr lang="en-US" sz="4800" b="1" baseline="30000" dirty="0" err="1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st</a:t>
            </a:r>
            <a:r>
              <a:rPr lang="en-US" sz="48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Century Skills)</a:t>
            </a:r>
            <a:br>
              <a:rPr lang="en-US" sz="48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endParaRPr lang="th-TH" sz="5400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สร้างความสมดุลในการประเมินผลเชิงคุณภาพ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เน้น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การนำประโยชน์ของผลสะท้อนจากการปฏิบัติของ </a:t>
            </a: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ผู้เรียน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มาปรับปรุงแก้ไขงาน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ใช้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เทคโนโลยีเพื่อยกระดับการทดสอบวัด</a:t>
            </a: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ประเมินผลให้เกิดประสิทธิภาพสูงสุด 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สร้าง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และพัฒนาระบบแฟ้มสะสมงาน</a:t>
            </a:r>
            <a:r>
              <a:rPr lang="en-US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(Portfolios)</a:t>
            </a: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ของ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th-TH" sz="4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ผู้เรียนให้เป็นมาตรฐานและมีคุณภาพ </a:t>
            </a:r>
            <a:endParaRPr lang="en-US" sz="4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428</Words>
  <Application>Microsoft Office PowerPoint</Application>
  <PresentationFormat>Custom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ธีมของ Office</vt:lpstr>
      <vt:lpstr>การประเมินผลระหว่างเรียนที่ส่งเสริมการสอนของครูและการเรียนรู้ของนักเรียนในศตวรรษที่ 21</vt:lpstr>
      <vt:lpstr>แนวคิดเกี่ยวกับการประเมินเพื่อพัฒนาการเรียนรู้</vt:lpstr>
      <vt:lpstr>การประเมินทางการศึกษา  (Educational assessment)  </vt:lpstr>
      <vt:lpstr>คู่มือการประเมินระหว่างเรียน </vt:lpstr>
      <vt:lpstr>ลักษณะคู่มือการประเมินระหว่างเรียน </vt:lpstr>
      <vt:lpstr>เป้าหมายของการเรียนรู้ในศตวรรษที่ 21</vt:lpstr>
      <vt:lpstr>ทักษะของคนในศตวรรษที่ 21 ที่ทุกคนจะต้องเรียนรู้ตลอดชีวิต คือ การเรียนรู้ 3R x 7C</vt:lpstr>
      <vt:lpstr> มาตรฐานการเรียนรู้ในศตวรรษที่21   (21st Century Standards ) </vt:lpstr>
      <vt:lpstr>การประเมินทักษะการเรียนรู้ในศตวรรษที่ 21  (Assessment of 21st Century Skills) </vt:lpstr>
      <vt:lpstr>หลักสูตรและการสอนในศตวรรษที่21  (21st Century Curriculum &amp; Instruction )  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การประเมินผลระหว่างเรียนที่ส่งเสริมการสอนของครูและการเรียนรู้ของนักเรียนในศตวรรษที่ 21</dc:title>
  <dc:creator>USER</dc:creator>
  <cp:lastModifiedBy>ThaiSchoolOnline</cp:lastModifiedBy>
  <cp:revision>6</cp:revision>
  <dcterms:created xsi:type="dcterms:W3CDTF">2016-05-08T23:35:59Z</dcterms:created>
  <dcterms:modified xsi:type="dcterms:W3CDTF">2016-05-09T07:15:48Z</dcterms:modified>
</cp:coreProperties>
</file>